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1"/>
  </p:notesMasterIdLst>
  <p:sldIdLst>
    <p:sldId id="327" r:id="rId2"/>
    <p:sldId id="328" r:id="rId3"/>
    <p:sldId id="335" r:id="rId4"/>
    <p:sldId id="337" r:id="rId5"/>
    <p:sldId id="329" r:id="rId6"/>
    <p:sldId id="336" r:id="rId7"/>
    <p:sldId id="338" r:id="rId8"/>
    <p:sldId id="330" r:id="rId9"/>
    <p:sldId id="331" r:id="rId10"/>
  </p:sldIdLst>
  <p:sldSz cx="24382413" cy="13716000"/>
  <p:notesSz cx="6858000" cy="9144000"/>
  <p:embeddedFontLst>
    <p:embeddedFont>
      <p:font typeface="Cambria" pitchFamily="18" charset="0"/>
      <p:regular r:id="rId12"/>
      <p:bold r:id="rId13"/>
      <p:italic r:id="rId14"/>
      <p:boldItalic r:id="rId15"/>
    </p:embeddedFont>
    <p:embeddedFont>
      <p:font typeface="Tahoma" pitchFamily="34" charset="0"/>
      <p:regular r:id="rId16"/>
      <p:bold r:id="rId17"/>
    </p:embeddedFont>
    <p:embeddedFont>
      <p:font typeface="Calibri" pitchFamily="34" charset="0"/>
      <p:regular r:id="rId18"/>
      <p:bold r:id="rId19"/>
      <p:italic r:id="rId20"/>
      <p:boldItalic r:id="rId21"/>
    </p:embeddedFont>
  </p:embeddedFontLst>
  <p:custDataLst>
    <p:tags r:id="rId22"/>
  </p:custDataLst>
  <p:defaultTextStyle>
    <a:defPPr>
      <a:defRPr lang="ru-RU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7926" userDrawn="1">
          <p15:clr>
            <a:srgbClr val="A4A3A4"/>
          </p15:clr>
        </p15:guide>
        <p15:guide id="2" pos="15073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84298" autoAdjust="0"/>
  </p:normalViewPr>
  <p:slideViewPr>
    <p:cSldViewPr snapToGrid="0" showGuides="1">
      <p:cViewPr>
        <p:scale>
          <a:sx n="33" d="100"/>
          <a:sy n="33" d="100"/>
        </p:scale>
        <p:origin x="-1114" y="-230"/>
      </p:cViewPr>
      <p:guideLst>
        <p:guide orient="horz" pos="7926"/>
        <p:guide pos="1507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1" d="100"/>
          <a:sy n="101" d="100"/>
        </p:scale>
        <p:origin x="2508" y="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E627D-15EB-40F5-AEC0-AD078B3D9203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AC02-5901-4D7E-90A5-4DB54C8C6E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4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5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875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389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5185743"/>
            <a:ext cx="9952581" cy="4314960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Name of the</a:t>
            </a:r>
            <a:br>
              <a:rPr lang="en-US" dirty="0"/>
            </a:br>
            <a:r>
              <a:rPr lang="en-US" dirty="0"/>
              <a:t>event in one,</a:t>
            </a:r>
            <a:br>
              <a:rPr lang="en-US" dirty="0"/>
            </a:br>
            <a:r>
              <a:rPr lang="en-US" dirty="0"/>
              <a:t>two or more</a:t>
            </a:r>
            <a:br>
              <a:rPr lang="en-US" dirty="0"/>
            </a:br>
            <a:r>
              <a:rPr lang="en-US" dirty="0"/>
              <a:t>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9569591"/>
            <a:ext cx="9952581" cy="1427924"/>
          </a:xfrm>
        </p:spPr>
        <p:txBody>
          <a:bodyPr>
            <a:normAutofit/>
          </a:bodyPr>
          <a:lstStyle>
            <a:lvl1pPr mar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dirty="0">
                <a:solidFill>
                  <a:srgbClr val="505569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Speaker position </a:t>
            </a:r>
            <a:r>
              <a:rPr lang="en-US" sz="4000" dirty="0">
                <a:solidFill>
                  <a:srgbClr val="505569"/>
                </a:solidFill>
                <a:latin typeface="+mj-lt"/>
              </a:rPr>
              <a:t>(no more than two lines)</a:t>
            </a:r>
          </a:p>
        </p:txBody>
      </p:sp>
    </p:spTree>
    <p:extLst>
      <p:ext uri="{BB962C8B-B14F-4D97-AF65-F5344CB8AC3E}">
        <p14:creationId xmlns:p14="http://schemas.microsoft.com/office/powerpoint/2010/main" val="406056064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8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7" y="2163817"/>
            <a:ext cx="7451784" cy="3130078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 or</a:t>
            </a:r>
            <a:br>
              <a:rPr lang="en-US" dirty="0"/>
            </a:br>
            <a:r>
              <a:rPr lang="en-US" dirty="0"/>
              <a:t>chapters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7017374"/>
            <a:ext cx="9952581" cy="29929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US" dirty="0"/>
              <a:t>If available, general</a:t>
            </a:r>
            <a:br>
              <a:rPr lang="en-US" dirty="0"/>
            </a:br>
            <a:r>
              <a:rPr lang="en-US" dirty="0"/>
              <a:t>information in this</a:t>
            </a:r>
            <a:br>
              <a:rPr lang="en-US" dirty="0"/>
            </a:br>
            <a:r>
              <a:rPr lang="en-US" dirty="0"/>
              <a:t>section may be posted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652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Title on one</a:t>
            </a:r>
            <a:br>
              <a:rPr lang="en-US" dirty="0"/>
            </a:br>
            <a:r>
              <a:rPr lang="en-US" dirty="0"/>
              <a:t>or more lines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7" y="4572001"/>
            <a:ext cx="10626784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At NUST MISIS, there are more than 40 world-class</a:t>
            </a:r>
            <a:br>
              <a:rPr lang="en-US" dirty="0"/>
            </a:br>
            <a:r>
              <a:rPr lang="en-US" dirty="0"/>
              <a:t>laboratories and engineering centers where leading Russian and international scientists work with the most breakthrough areas, implementing joint projects with partners — the largest research organizations and high-tech companies in the world.</a:t>
            </a:r>
            <a:endParaRPr lang="ru-RU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 in one or more lines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(if necessary)</a:t>
            </a:r>
            <a:endParaRPr lang="ru-RU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00" y="399072"/>
            <a:ext cx="2012824" cy="95040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0" y="8533870"/>
            <a:ext cx="11939588" cy="339308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4943270" y="8909945"/>
            <a:ext cx="6982029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TOP 10</a:t>
            </a:r>
            <a:endParaRPr lang="ru-RU" dirty="0"/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4956411" y="10189483"/>
            <a:ext cx="6968889" cy="1379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spc="-70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The best Russian universities according to Interfax</a:t>
            </a:r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1" y="9141922"/>
            <a:ext cx="2286000" cy="18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0961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Name of this block</a:t>
            </a:r>
            <a:br>
              <a:rPr lang="en-US" dirty="0"/>
            </a:br>
            <a:r>
              <a:rPr lang="en-US" dirty="0"/>
              <a:t>of information</a:t>
            </a:r>
            <a:endParaRPr lang="ru-RU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 in one or more lines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(if necessary)</a:t>
            </a:r>
            <a:endParaRPr lang="ru-RU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Constant search for the most</a:t>
            </a:r>
            <a:br>
              <a:rPr lang="en-US" dirty="0"/>
            </a:br>
            <a:r>
              <a:rPr lang="en-US" dirty="0"/>
              <a:t>effective active ingredients</a:t>
            </a:r>
            <a:br>
              <a:rPr lang="en-US" dirty="0"/>
            </a:br>
            <a:r>
              <a:rPr lang="en-US" dirty="0"/>
              <a:t>and their combinations, as well</a:t>
            </a:r>
            <a:br>
              <a:rPr lang="en-US" dirty="0"/>
            </a:br>
            <a:r>
              <a:rPr lang="en-US" dirty="0"/>
              <a:t>as original innovative products</a:t>
            </a:r>
            <a:endParaRPr lang="ru-RU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Title on one</a:t>
            </a:r>
            <a:br>
              <a:rPr lang="en-US" dirty="0"/>
            </a:br>
            <a:r>
              <a:rPr lang="en-US" dirty="0"/>
              <a:t>or more lines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00" y="399072"/>
            <a:ext cx="2012824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294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Title on one</a:t>
            </a:r>
            <a:br>
              <a:rPr lang="en-US" dirty="0"/>
            </a:br>
            <a:r>
              <a:rPr lang="en-US" dirty="0"/>
              <a:t>or more lines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7281725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8328993"/>
            <a:ext cx="14312959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 and</a:t>
            </a:r>
            <a:br>
              <a:rPr lang="en-US" dirty="0"/>
            </a:br>
            <a:r>
              <a:rPr lang="en-US" dirty="0"/>
              <a:t>typesetting industry. Lorem Ipsum has been the industry's</a:t>
            </a:r>
            <a:br>
              <a:rPr lang="en-US" dirty="0"/>
            </a:br>
            <a:r>
              <a:rPr lang="en-US" dirty="0"/>
              <a:t>standard dummy text ever since the 1500s, when </a:t>
            </a:r>
            <a:br>
              <a:rPr lang="en-US" dirty="0"/>
            </a:br>
            <a:r>
              <a:rPr lang="en-US" dirty="0"/>
              <a:t>an unknown printer took a galley of type and scrambled</a:t>
            </a:r>
            <a:br>
              <a:rPr lang="en-US" dirty="0"/>
            </a:br>
            <a:r>
              <a:rPr lang="en-US" dirty="0"/>
              <a:t>it to make a type specimen book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 in one or more lines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(if necessary)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00" y="399072"/>
            <a:ext cx="2012824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5533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Name of this block</a:t>
            </a:r>
            <a:br>
              <a:rPr lang="en-US" dirty="0"/>
            </a:br>
            <a:r>
              <a:rPr lang="en-US" dirty="0"/>
              <a:t>of information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Constant search for the most</a:t>
            </a:r>
            <a:br>
              <a:rPr lang="en-US" dirty="0"/>
            </a:br>
            <a:r>
              <a:rPr lang="en-US" dirty="0"/>
              <a:t>effective active ingredients</a:t>
            </a:r>
            <a:br>
              <a:rPr lang="en-US" dirty="0"/>
            </a:br>
            <a:r>
              <a:rPr lang="en-US" dirty="0"/>
              <a:t>and their combinations, as well</a:t>
            </a:r>
            <a:br>
              <a:rPr lang="en-US" dirty="0"/>
            </a:br>
            <a:r>
              <a:rPr lang="en-US" dirty="0"/>
              <a:t>as original innovative products</a:t>
            </a:r>
            <a:endParaRPr lang="ru-RU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 in one or more lines</a:t>
            </a:r>
            <a:endParaRPr lang="ru-RU" dirty="0"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(if necessary)</a:t>
            </a:r>
            <a:endParaRPr lang="ru-RU" dirty="0"/>
          </a:p>
        </p:txBody>
      </p:sp>
      <p:pic>
        <p:nvPicPr>
          <p:cNvPr id="21" name="Рисунок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00" y="399072"/>
            <a:ext cx="2012824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94159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98516" y="10086693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 dirty="0" err="1"/>
              <a:t>Leninsky</a:t>
            </a:r>
            <a:r>
              <a:rPr lang="en-US" dirty="0"/>
              <a:t> </a:t>
            </a:r>
            <a:r>
              <a:rPr lang="en-US" dirty="0" err="1"/>
              <a:t>avenu</a:t>
            </a:r>
            <a:r>
              <a:rPr lang="en-US" dirty="0"/>
              <a:t>, 4</a:t>
            </a:r>
            <a:br>
              <a:rPr lang="en-US" dirty="0"/>
            </a:br>
            <a:r>
              <a:rPr lang="en-US" dirty="0"/>
              <a:t>Moscow, Russia, 119049</a:t>
            </a:r>
            <a:br>
              <a:rPr lang="en-US" dirty="0"/>
            </a:br>
            <a:r>
              <a:rPr lang="en-US" dirty="0"/>
              <a:t>phone +7 (495) 955-00-32</a:t>
            </a:r>
            <a:br>
              <a:rPr lang="en-US" dirty="0"/>
            </a:br>
            <a:r>
              <a:rPr lang="en-US" dirty="0"/>
              <a:t>e-mail: kancela@misis.ru</a:t>
            </a:r>
            <a:br>
              <a:rPr lang="en-US" dirty="0"/>
            </a:br>
            <a:r>
              <a:rPr lang="en-US" dirty="0"/>
              <a:t>misis.ru</a:t>
            </a:r>
            <a:endParaRPr lang="ru-RU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184650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Thank you for</a:t>
            </a:r>
            <a:br>
              <a:rPr lang="en-US" dirty="0"/>
            </a:br>
            <a:r>
              <a:rPr lang="en-US" dirty="0"/>
              <a:t>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65365840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5E2A4-72D4-4DC4-9470-54C0EE06E4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53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8" r:id="rId2"/>
    <p:sldLayoutId id="2147483690" r:id="rId3"/>
    <p:sldLayoutId id="2147483692" r:id="rId4"/>
    <p:sldLayoutId id="2147483689" r:id="rId5"/>
    <p:sldLayoutId id="2147483691" r:id="rId6"/>
    <p:sldLayoutId id="2147483694" r:id="rId7"/>
  </p:sldLayoutIdLst>
  <p:hf hd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7"/>
          <p:cNvSpPr>
            <a:spLocks noGrp="1"/>
          </p:cNvSpPr>
          <p:nvPr>
            <p:ph type="ctrTitle"/>
          </p:nvPr>
        </p:nvSpPr>
        <p:spPr>
          <a:xfrm>
            <a:off x="1551605" y="4217742"/>
            <a:ext cx="10819968" cy="6920754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8400" b="1" dirty="0">
                <a:solidFill>
                  <a:schemeClr val="accent2"/>
                </a:solidFill>
              </a:rPr>
              <a:t>ＱＵＢＯＢＵＢＡ</a:t>
            </a:r>
            <a:r>
              <a:rPr lang="en-US" sz="7200" dirty="0">
                <a:solidFill>
                  <a:schemeClr val="accent2"/>
                </a:solidFill>
              </a:rPr>
              <a:t/>
            </a:r>
            <a:br>
              <a:rPr lang="en-US" sz="7200" dirty="0">
                <a:solidFill>
                  <a:schemeClr val="accent2"/>
                </a:solidFill>
              </a:rPr>
            </a:br>
            <a:r>
              <a:rPr lang="en-US" sz="6400" dirty="0">
                <a:solidFill>
                  <a:schemeClr val="accent1">
                    <a:lumMod val="75000"/>
                  </a:schemeClr>
                </a:solidFill>
              </a:rPr>
              <a:t>Quadratic unconstrained binary optimization solutions</a:t>
            </a:r>
            <a:endParaRPr lang="ru-RU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69" y="765545"/>
            <a:ext cx="4988915" cy="28495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6988" y="0"/>
            <a:ext cx="11708508" cy="135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70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7"/>
          <p:cNvSpPr>
            <a:spLocks noGrp="1"/>
          </p:cNvSpPr>
          <p:nvPr>
            <p:ph type="ctrTitle"/>
          </p:nvPr>
        </p:nvSpPr>
        <p:spPr>
          <a:xfrm>
            <a:off x="5070028" y="3486960"/>
            <a:ext cx="15462408" cy="1804058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6400" dirty="0" smtClean="0">
                <a:solidFill>
                  <a:schemeClr val="accent1">
                    <a:lumMod val="75000"/>
                  </a:schemeClr>
                </a:solidFill>
              </a:rPr>
              <a:t>Физические основы квантового отжига</a:t>
            </a:r>
            <a:endParaRPr lang="ru-RU" sz="6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18" y="6537694"/>
            <a:ext cx="21580759" cy="4701805"/>
          </a:xfrm>
          <a:prstGeom prst="rect">
            <a:avLst/>
          </a:prstGeom>
        </p:spPr>
      </p:pic>
      <p:sp>
        <p:nvSpPr>
          <p:cNvPr id="13" name="Заголовок 7"/>
          <p:cNvSpPr txBox="1">
            <a:spLocks/>
          </p:cNvSpPr>
          <p:nvPr/>
        </p:nvSpPr>
        <p:spPr>
          <a:xfrm>
            <a:off x="9209669" y="951835"/>
            <a:ext cx="7298160" cy="186734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1828709" rtl="0" eaLnBrk="1" latinLnBrk="0" hangingPunct="1">
              <a:lnSpc>
                <a:spcPts val="7700"/>
              </a:lnSpc>
              <a:spcBef>
                <a:spcPct val="0"/>
              </a:spcBef>
              <a:buNone/>
              <a:defRPr sz="86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8400" b="1" dirty="0">
                <a:solidFill>
                  <a:schemeClr val="accent2"/>
                </a:solidFill>
              </a:rPr>
              <a:t>ＱＵＢＯＢＵＢＡ</a:t>
            </a:r>
            <a:endParaRPr lang="ru-RU" sz="72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1135969" y="765545"/>
            <a:ext cx="4988915" cy="2849525"/>
            <a:chOff x="1135969" y="765545"/>
            <a:chExt cx="4988915" cy="2849525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969" y="765545"/>
              <a:ext cx="4988915" cy="2849525"/>
            </a:xfrm>
            <a:prstGeom prst="rect">
              <a:avLst/>
            </a:prstGeom>
          </p:spPr>
        </p:pic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969" y="893654"/>
              <a:ext cx="2243790" cy="2593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383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7"/>
          <p:cNvSpPr>
            <a:spLocks noGrp="1"/>
          </p:cNvSpPr>
          <p:nvPr>
            <p:ph type="ctrTitle"/>
          </p:nvPr>
        </p:nvSpPr>
        <p:spPr>
          <a:xfrm>
            <a:off x="9209669" y="951835"/>
            <a:ext cx="7298160" cy="1867343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8400" b="1" dirty="0">
                <a:solidFill>
                  <a:schemeClr val="accent2"/>
                </a:solidFill>
              </a:rPr>
              <a:t>ＱＵＢＯＢＵＢＡ</a:t>
            </a:r>
            <a:endParaRPr lang="ru-RU" sz="7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06AA72B2-3239-4BFE-AFE6-672F3DC51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287" y="10058492"/>
            <a:ext cx="11407327" cy="283835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5861548B-E0E8-420F-BBCE-89F409E91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23" y="4359902"/>
            <a:ext cx="11669143" cy="87047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06B577AC-7B33-47D8-85D6-A96A14A1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314" y="5612002"/>
            <a:ext cx="20788682" cy="136550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6DFD24D7-B83E-4596-8864-7D3F0C384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2409" y="7217776"/>
            <a:ext cx="7148357" cy="2840716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0572750" y="3045624"/>
            <a:ext cx="4571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accent1">
                    <a:lumMod val="75000"/>
                  </a:schemeClr>
                </a:solidFill>
              </a:rPr>
              <a:t>Алгоритм 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QUBO</a:t>
            </a:r>
            <a:endParaRPr lang="ru-RU" sz="4000" dirty="0"/>
          </a:p>
        </p:txBody>
      </p:sp>
      <p:grpSp>
        <p:nvGrpSpPr>
          <p:cNvPr id="13" name="Группа 12"/>
          <p:cNvGrpSpPr/>
          <p:nvPr/>
        </p:nvGrpSpPr>
        <p:grpSpPr>
          <a:xfrm>
            <a:off x="1135969" y="765545"/>
            <a:ext cx="4988915" cy="2849525"/>
            <a:chOff x="1135969" y="765545"/>
            <a:chExt cx="4988915" cy="2849525"/>
          </a:xfrm>
        </p:grpSpPr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969" y="765545"/>
              <a:ext cx="4988915" cy="2849525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969" y="893654"/>
              <a:ext cx="2243790" cy="2593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478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7"/>
          <p:cNvSpPr>
            <a:spLocks noGrp="1"/>
          </p:cNvSpPr>
          <p:nvPr>
            <p:ph type="ctrTitle"/>
          </p:nvPr>
        </p:nvSpPr>
        <p:spPr>
          <a:xfrm>
            <a:off x="8009567" y="2596276"/>
            <a:ext cx="10278432" cy="1018794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4000" b="1" dirty="0" smtClean="0">
                <a:solidFill>
                  <a:schemeClr val="accent2"/>
                </a:solidFill>
              </a:rPr>
              <a:t>Задача №</a:t>
            </a:r>
            <a:r>
              <a:rPr lang="en-US" sz="4000" b="1" dirty="0" smtClean="0">
                <a:solidFill>
                  <a:schemeClr val="accent2"/>
                </a:solidFill>
              </a:rPr>
              <a:t>1</a:t>
            </a:r>
            <a:r>
              <a:rPr lang="ru-RU" sz="4000" b="1" dirty="0" smtClean="0">
                <a:solidFill>
                  <a:schemeClr val="accent2"/>
                </a:solidFill>
              </a:rPr>
              <a:t> </a:t>
            </a:r>
            <a:r>
              <a:rPr lang="en-US" sz="4000" b="1" dirty="0" smtClean="0">
                <a:solidFill>
                  <a:schemeClr val="accent2"/>
                </a:solidFill>
              </a:rPr>
              <a:t>C</a:t>
            </a:r>
            <a:r>
              <a:rPr lang="ru-RU" sz="4000" b="1" dirty="0" smtClean="0">
                <a:solidFill>
                  <a:schemeClr val="accent2"/>
                </a:solidFill>
              </a:rPr>
              <a:t>оставление расписания</a:t>
            </a:r>
            <a:r>
              <a:rPr lang="en-US" sz="7200" dirty="0">
                <a:solidFill>
                  <a:schemeClr val="accent2"/>
                </a:solidFill>
              </a:rPr>
              <a:t/>
            </a:r>
            <a:br>
              <a:rPr lang="en-US" sz="7200" dirty="0">
                <a:solidFill>
                  <a:schemeClr val="accent2"/>
                </a:solidFill>
              </a:rPr>
            </a:br>
            <a:endParaRPr lang="ru-RU" sz="7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Заголовок 7"/>
          <p:cNvSpPr txBox="1">
            <a:spLocks/>
          </p:cNvSpPr>
          <p:nvPr/>
        </p:nvSpPr>
        <p:spPr>
          <a:xfrm>
            <a:off x="9209669" y="951835"/>
            <a:ext cx="7298160" cy="186734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1828709" rtl="0" eaLnBrk="1" latinLnBrk="0" hangingPunct="1">
              <a:lnSpc>
                <a:spcPts val="7700"/>
              </a:lnSpc>
              <a:spcBef>
                <a:spcPct val="0"/>
              </a:spcBef>
              <a:buNone/>
              <a:defRPr sz="86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8400" b="1" dirty="0">
                <a:solidFill>
                  <a:schemeClr val="accent2"/>
                </a:solidFill>
              </a:rPr>
              <a:t>ＱＵＢＯＢＵＢＡ</a:t>
            </a:r>
            <a:endParaRPr lang="ru-RU" sz="72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1135969" y="765545"/>
            <a:ext cx="4988915" cy="2849525"/>
            <a:chOff x="1135969" y="765545"/>
            <a:chExt cx="4988915" cy="2849525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969" y="765545"/>
              <a:ext cx="4988915" cy="2849525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969" y="893654"/>
              <a:ext cx="2243790" cy="2593306"/>
            </a:xfrm>
            <a:prstGeom prst="rect">
              <a:avLst/>
            </a:prstGeom>
          </p:spPr>
        </p:pic>
      </p:grp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290767"/>
              </p:ext>
            </p:extLst>
          </p:nvPr>
        </p:nvGraphicFramePr>
        <p:xfrm>
          <a:off x="2509405" y="4052455"/>
          <a:ext cx="20199926" cy="82503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2054"/>
                <a:gridCol w="1766455"/>
                <a:gridCol w="1911928"/>
                <a:gridCol w="1833995"/>
                <a:gridCol w="3034146"/>
                <a:gridCol w="7980218"/>
                <a:gridCol w="2821130"/>
              </a:tblGrid>
              <a:tr h="1399592">
                <a:tc>
                  <a:txBody>
                    <a:bodyPr/>
                    <a:lstStyle/>
                    <a:p>
                      <a:pPr marR="1524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 dirty="0">
                          <a:effectLst/>
                        </a:rPr>
                        <a:t>0</a:t>
                      </a:r>
                      <a:endParaRPr lang="ru-RU" sz="3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Group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 dirty="0">
                          <a:effectLst/>
                        </a:rPr>
                        <a:t>Week</a:t>
                      </a:r>
                      <a:endParaRPr lang="ru-RU" sz="3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 dirty="0">
                          <a:effectLst/>
                        </a:rPr>
                        <a:t>Day</a:t>
                      </a:r>
                      <a:endParaRPr lang="ru-RU" sz="3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Hours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Subject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Name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3701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1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 dirty="0">
                          <a:effectLst/>
                        </a:rPr>
                        <a:t>QC1</a:t>
                      </a:r>
                      <a:endParaRPr lang="ru-RU" sz="3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Week2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Monday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09:00 - 10:00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 dirty="0">
                          <a:effectLst/>
                        </a:rPr>
                        <a:t>Квантовое машинное обучение</a:t>
                      </a:r>
                      <a:endParaRPr lang="ru-RU" sz="3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Сидоров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3701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2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QC1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 dirty="0">
                          <a:effectLst/>
                        </a:rPr>
                        <a:t>Week2</a:t>
                      </a:r>
                      <a:endParaRPr lang="ru-RU" sz="3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Monday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 dirty="0">
                          <a:effectLst/>
                        </a:rPr>
                        <a:t>10:00 - 11:00</a:t>
                      </a:r>
                      <a:endParaRPr lang="ru-RU" sz="3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 dirty="0">
                          <a:effectLst/>
                        </a:rPr>
                        <a:t>Квантовое машинное обучение</a:t>
                      </a:r>
                      <a:endParaRPr lang="ru-RU" sz="3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Сидоров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3701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3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QC1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Week2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Monday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13:00 - 14:00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 dirty="0">
                          <a:effectLst/>
                        </a:rPr>
                        <a:t>Моделирование квантовых алгоритмов</a:t>
                      </a:r>
                      <a:endParaRPr lang="ru-RU" sz="3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 dirty="0">
                          <a:effectLst/>
                        </a:rPr>
                        <a:t>Соколов</a:t>
                      </a:r>
                      <a:endParaRPr lang="ru-RU" sz="3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3701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4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QC1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Week2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Monday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14:00 - 15:00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 dirty="0">
                          <a:effectLst/>
                        </a:rPr>
                        <a:t>Моделирование квантовых алгоритмов</a:t>
                      </a:r>
                      <a:endParaRPr lang="ru-RU" sz="3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 dirty="0">
                          <a:effectLst/>
                        </a:rPr>
                        <a:t>Соколов</a:t>
                      </a:r>
                      <a:endParaRPr lang="ru-RU" sz="3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3701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5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QC1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Week2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Monday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>
                          <a:effectLst/>
                        </a:rPr>
                        <a:t>15:00 - 16:00</a:t>
                      </a:r>
                      <a:endParaRPr lang="ru-RU" sz="3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 dirty="0">
                          <a:effectLst/>
                        </a:rPr>
                        <a:t>Физическая реализация квантовых компьютеров</a:t>
                      </a:r>
                      <a:endParaRPr lang="ru-RU" sz="3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600" dirty="0">
                          <a:effectLst/>
                        </a:rPr>
                        <a:t>Соколов</a:t>
                      </a:r>
                      <a:endParaRPr lang="ru-RU" sz="3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7939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7"/>
          <p:cNvSpPr>
            <a:spLocks noGrp="1"/>
          </p:cNvSpPr>
          <p:nvPr>
            <p:ph type="ctrTitle"/>
          </p:nvPr>
        </p:nvSpPr>
        <p:spPr>
          <a:xfrm>
            <a:off x="8422908" y="4604733"/>
            <a:ext cx="8409889" cy="1018794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4000" b="1" dirty="0" smtClean="0">
                <a:solidFill>
                  <a:schemeClr val="accent2"/>
                </a:solidFill>
              </a:rPr>
              <a:t>Задача №2 Алгоритм решения</a:t>
            </a:r>
            <a:r>
              <a:rPr lang="en-US" sz="7200" dirty="0">
                <a:solidFill>
                  <a:schemeClr val="accent2"/>
                </a:solidFill>
              </a:rPr>
              <a:t/>
            </a:r>
            <a:br>
              <a:rPr lang="en-US" sz="7200" dirty="0">
                <a:solidFill>
                  <a:schemeClr val="accent2"/>
                </a:solidFill>
              </a:rPr>
            </a:br>
            <a:endParaRPr lang="ru-RU" sz="7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95FCC893-E2FD-4FE5-9A49-EF8B8D489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059" y="5445297"/>
            <a:ext cx="2669281" cy="781717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295" y="6042626"/>
            <a:ext cx="14904316" cy="6622523"/>
          </a:xfrm>
          <a:prstGeom prst="rect">
            <a:avLst/>
          </a:prstGeom>
        </p:spPr>
      </p:pic>
      <p:sp>
        <p:nvSpPr>
          <p:cNvPr id="8" name="Заголовок 7"/>
          <p:cNvSpPr txBox="1">
            <a:spLocks/>
          </p:cNvSpPr>
          <p:nvPr/>
        </p:nvSpPr>
        <p:spPr>
          <a:xfrm>
            <a:off x="9209669" y="951835"/>
            <a:ext cx="7298160" cy="186734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1828709" rtl="0" eaLnBrk="1" latinLnBrk="0" hangingPunct="1">
              <a:lnSpc>
                <a:spcPts val="7700"/>
              </a:lnSpc>
              <a:spcBef>
                <a:spcPct val="0"/>
              </a:spcBef>
              <a:buNone/>
              <a:defRPr sz="86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8400" b="1" dirty="0">
                <a:solidFill>
                  <a:schemeClr val="accent2"/>
                </a:solidFill>
              </a:rPr>
              <a:t>ＱＵＢＯＢＵＢＡ</a:t>
            </a:r>
            <a:endParaRPr lang="ru-RU" sz="7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847974" y="3441956"/>
            <a:ext cx="20021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Метод опорных векторов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Support Vector Machines — SVM) 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вычислительная сложность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O(n3)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решение задачи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QUBO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вычислительная сложность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O(n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) 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1135969" y="765545"/>
            <a:ext cx="4988915" cy="2849525"/>
            <a:chOff x="1135969" y="765545"/>
            <a:chExt cx="4988915" cy="2849525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969" y="765545"/>
              <a:ext cx="4988915" cy="2849525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969" y="893654"/>
              <a:ext cx="2243790" cy="2593306"/>
            </a:xfrm>
            <a:prstGeom prst="rect">
              <a:avLst/>
            </a:prstGeom>
          </p:spPr>
        </p:pic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683" y="5359981"/>
            <a:ext cx="2730297" cy="79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91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7"/>
          <p:cNvSpPr>
            <a:spLocks noGrp="1"/>
          </p:cNvSpPr>
          <p:nvPr>
            <p:ph type="ctrTitle"/>
          </p:nvPr>
        </p:nvSpPr>
        <p:spPr>
          <a:xfrm>
            <a:off x="8487549" y="2977563"/>
            <a:ext cx="8409889" cy="1018794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4000" b="1" dirty="0" smtClean="0">
                <a:solidFill>
                  <a:schemeClr val="accent2"/>
                </a:solidFill>
              </a:rPr>
              <a:t>Задача №</a:t>
            </a:r>
            <a:r>
              <a:rPr lang="en-US" sz="4000" b="1" dirty="0" smtClean="0">
                <a:solidFill>
                  <a:schemeClr val="accent2"/>
                </a:solidFill>
              </a:rPr>
              <a:t>3</a:t>
            </a:r>
            <a:r>
              <a:rPr lang="ru-RU" sz="4000" b="1" dirty="0" smtClean="0">
                <a:solidFill>
                  <a:schemeClr val="accent2"/>
                </a:solidFill>
              </a:rPr>
              <a:t> Алгоритм решения</a:t>
            </a:r>
            <a:r>
              <a:rPr lang="en-US" sz="7200" dirty="0">
                <a:solidFill>
                  <a:schemeClr val="accent2"/>
                </a:solidFill>
              </a:rPr>
              <a:t/>
            </a:r>
            <a:br>
              <a:rPr lang="en-US" sz="7200" dirty="0">
                <a:solidFill>
                  <a:schemeClr val="accent2"/>
                </a:solidFill>
              </a:rPr>
            </a:br>
            <a:endParaRPr lang="ru-RU" sz="7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Заголовок 7"/>
          <p:cNvSpPr txBox="1">
            <a:spLocks/>
          </p:cNvSpPr>
          <p:nvPr/>
        </p:nvSpPr>
        <p:spPr>
          <a:xfrm>
            <a:off x="9209669" y="951835"/>
            <a:ext cx="7298160" cy="186734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1828709" rtl="0" eaLnBrk="1" latinLnBrk="0" hangingPunct="1">
              <a:lnSpc>
                <a:spcPts val="7700"/>
              </a:lnSpc>
              <a:spcBef>
                <a:spcPct val="0"/>
              </a:spcBef>
              <a:buNone/>
              <a:defRPr sz="86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8400" b="1" dirty="0">
                <a:solidFill>
                  <a:schemeClr val="accent2"/>
                </a:solidFill>
              </a:rPr>
              <a:t>ＱＵＢＯＢＵＢＡ</a:t>
            </a:r>
            <a:endParaRPr lang="ru-RU" sz="72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1135969" y="765545"/>
            <a:ext cx="4988915" cy="2849525"/>
            <a:chOff x="1135969" y="765545"/>
            <a:chExt cx="4988915" cy="2849525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969" y="765545"/>
              <a:ext cx="4988915" cy="2849525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969" y="893654"/>
              <a:ext cx="2243790" cy="2593306"/>
            </a:xfrm>
            <a:prstGeom prst="rect">
              <a:avLst/>
            </a:prstGeom>
          </p:spPr>
        </p:pic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041" y="4659653"/>
            <a:ext cx="8073700" cy="768133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4" y="4820574"/>
            <a:ext cx="9483574" cy="735949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2261274" y="12167309"/>
            <a:ext cx="118865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Иллюстрация задачи о максимальном разрезе в графе</a:t>
            </a:r>
          </a:p>
        </p:txBody>
      </p:sp>
    </p:spTree>
    <p:extLst>
      <p:ext uri="{BB962C8B-B14F-4D97-AF65-F5344CB8AC3E}">
        <p14:creationId xmlns:p14="http://schemas.microsoft.com/office/powerpoint/2010/main" val="2430407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 txBox="1">
            <a:spLocks/>
          </p:cNvSpPr>
          <p:nvPr/>
        </p:nvSpPr>
        <p:spPr>
          <a:xfrm>
            <a:off x="9209669" y="951835"/>
            <a:ext cx="7298160" cy="186734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1828709" rtl="0" eaLnBrk="1" latinLnBrk="0" hangingPunct="1">
              <a:lnSpc>
                <a:spcPts val="7700"/>
              </a:lnSpc>
              <a:spcBef>
                <a:spcPct val="0"/>
              </a:spcBef>
              <a:buNone/>
              <a:defRPr sz="86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8400" b="1" dirty="0">
                <a:solidFill>
                  <a:schemeClr val="accent2"/>
                </a:solidFill>
              </a:rPr>
              <a:t>ＱＵＢＯＢＵＢＡ</a:t>
            </a:r>
            <a:endParaRPr lang="ru-RU" sz="72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1135969" y="765545"/>
            <a:ext cx="4988915" cy="2849525"/>
            <a:chOff x="1135969" y="765545"/>
            <a:chExt cx="4988915" cy="2849525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969" y="765545"/>
              <a:ext cx="4988915" cy="2849525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969" y="893654"/>
              <a:ext cx="2243790" cy="2593306"/>
            </a:xfrm>
            <a:prstGeom prst="rect">
              <a:avLst/>
            </a:prstGeom>
          </p:spPr>
        </p:pic>
      </p:grpSp>
      <p:sp>
        <p:nvSpPr>
          <p:cNvPr id="12" name="Прямоугольник 11"/>
          <p:cNvSpPr/>
          <p:nvPr/>
        </p:nvSpPr>
        <p:spPr>
          <a:xfrm>
            <a:off x="9474636" y="2968738"/>
            <a:ext cx="6217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Решение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с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помощью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QUBO 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137" y="4748525"/>
            <a:ext cx="6957254" cy="626419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24" y="4901428"/>
            <a:ext cx="7053656" cy="648111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97" y="4901428"/>
            <a:ext cx="6720940" cy="616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18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upload.wikimedia.org/wikipedia/commons/thumb/3/32/OpenCV_Logo_with_text_svg_version.svg/800px-OpenCV_Logo_with_text_svg_version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639" y="1479348"/>
            <a:ext cx="1152541" cy="142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120142" y="1867141"/>
            <a:ext cx="135537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Классическое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ML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 решение представлено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библиотекой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OpenCV</a:t>
            </a:r>
            <a:endParaRPr lang="ru-RU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1135969" y="765545"/>
            <a:ext cx="4988915" cy="2849525"/>
            <a:chOff x="1135969" y="765545"/>
            <a:chExt cx="4988915" cy="2849525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969" y="765545"/>
              <a:ext cx="4988915" cy="2849525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969" y="893654"/>
              <a:ext cx="2243790" cy="2593306"/>
            </a:xfrm>
            <a:prstGeom prst="rect">
              <a:avLst/>
            </a:prstGeom>
          </p:spPr>
        </p:pic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040" y="8566272"/>
            <a:ext cx="9181292" cy="448470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040" y="3486959"/>
            <a:ext cx="9010138" cy="530212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26" y="8566272"/>
            <a:ext cx="8407250" cy="438147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58" y="3486959"/>
            <a:ext cx="8953364" cy="507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20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="" xmlns:a16="http://schemas.microsoft.com/office/drawing/2014/main" id="{779F8308-C70D-4F55-9824-22C102CBCBDE}"/>
              </a:ext>
            </a:extLst>
          </p:cNvPr>
          <p:cNvSpPr/>
          <p:nvPr/>
        </p:nvSpPr>
        <p:spPr>
          <a:xfrm>
            <a:off x="1263879" y="5287926"/>
            <a:ext cx="76798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1"/>
                </a:solidFill>
              </a:rPr>
              <a:t>Everything will be </a:t>
            </a:r>
          </a:p>
        </p:txBody>
      </p:sp>
      <p:pic>
        <p:nvPicPr>
          <p:cNvPr id="12" name="Picture 2" descr="https://mir-s3-cdn-cf.behance.net/projects/404/9ec8aa100603797.Y3JvcCw4MzEsNjUwLDM0LDA.png">
            <a:extLst>
              <a:ext uri="{FF2B5EF4-FFF2-40B4-BE49-F238E27FC236}">
                <a16:creationId xmlns="" xmlns:a16="http://schemas.microsoft.com/office/drawing/2014/main" id="{80DA377D-2150-423C-B183-9765C65B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106" y="4383139"/>
            <a:ext cx="3848100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6">
            <a:extLst>
              <a:ext uri="{FF2B5EF4-FFF2-40B4-BE49-F238E27FC236}">
                <a16:creationId xmlns="" xmlns:a16="http://schemas.microsoft.com/office/drawing/2014/main" id="{B1487176-7A30-4D3D-AA65-C78D482AAB2D}"/>
              </a:ext>
            </a:extLst>
          </p:cNvPr>
          <p:cNvSpPr txBox="1">
            <a:spLocks/>
          </p:cNvSpPr>
          <p:nvPr/>
        </p:nvSpPr>
        <p:spPr>
          <a:xfrm>
            <a:off x="1263879" y="7731903"/>
            <a:ext cx="10626783" cy="18787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709" rtl="0" eaLnBrk="1" latinLnBrk="0" hangingPunct="1">
              <a:lnSpc>
                <a:spcPts val="6700"/>
              </a:lnSpc>
              <a:spcBef>
                <a:spcPct val="0"/>
              </a:spcBef>
              <a:buNone/>
              <a:defRPr sz="73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/>
              <a:t>Thank you for</a:t>
            </a:r>
            <a:br>
              <a:rPr lang="en-US" sz="5200" dirty="0"/>
            </a:br>
            <a:r>
              <a:rPr lang="en-US" sz="5200" dirty="0"/>
              <a:t>your attention!</a:t>
            </a:r>
            <a:endParaRPr lang="ru-RU" sz="5200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8AEC1DD-184E-440C-97D9-92A0DE10CE48}"/>
              </a:ext>
            </a:extLst>
          </p:cNvPr>
          <p:cNvSpPr txBox="1"/>
          <p:nvPr/>
        </p:nvSpPr>
        <p:spPr>
          <a:xfrm>
            <a:off x="1263879" y="10332741"/>
            <a:ext cx="152835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 err="1"/>
              <a:t>Leninsky</a:t>
            </a:r>
            <a:r>
              <a:rPr lang="en-US" dirty="0"/>
              <a:t> </a:t>
            </a:r>
            <a:r>
              <a:rPr lang="en-US" dirty="0" err="1"/>
              <a:t>avenu</a:t>
            </a:r>
            <a:r>
              <a:rPr lang="en-US" dirty="0"/>
              <a:t>, 4</a:t>
            </a:r>
            <a:br>
              <a:rPr lang="en-US" dirty="0"/>
            </a:br>
            <a:r>
              <a:rPr lang="en-US" dirty="0"/>
              <a:t>Moscow, Russia, 119049</a:t>
            </a:r>
            <a:br>
              <a:rPr lang="en-US" dirty="0"/>
            </a:br>
            <a:r>
              <a:rPr lang="en-US" dirty="0"/>
              <a:t>phone +7 (495) 955-00-32</a:t>
            </a:r>
            <a:br>
              <a:rPr lang="en-US" dirty="0"/>
            </a:br>
            <a:r>
              <a:rPr lang="en-US" dirty="0"/>
              <a:t>e-mail: kancela@misis.ru</a:t>
            </a:r>
            <a:br>
              <a:rPr lang="en-US" dirty="0"/>
            </a:br>
            <a:r>
              <a:rPr lang="en-US" dirty="0"/>
              <a:t>misis.ru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170" y="0"/>
            <a:ext cx="11807241" cy="1364645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69" y="765545"/>
            <a:ext cx="4988915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939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5bd6aa361677088d7d46ec20d995c87eb20e5"/>
</p:tagLst>
</file>

<file path=ppt/theme/theme1.xml><?xml version="1.0" encoding="utf-8"?>
<a:theme xmlns:a="http://schemas.openxmlformats.org/drawingml/2006/main" name="Misis">
  <a:themeElements>
    <a:clrScheme name="MISIS">
      <a:dk1>
        <a:sysClr val="windowText" lastClr="000000"/>
      </a:dk1>
      <a:lt1>
        <a:srgbClr val="FFFFFF"/>
      </a:lt1>
      <a:dk2>
        <a:srgbClr val="505569"/>
      </a:dk2>
      <a:lt2>
        <a:srgbClr val="FFFFFF"/>
      </a:lt2>
      <a:accent1>
        <a:srgbClr val="0541F0"/>
      </a:accent1>
      <a:accent2>
        <a:srgbClr val="37EBFF"/>
      </a:accent2>
      <a:accent3>
        <a:srgbClr val="505569"/>
      </a:accent3>
      <a:accent4>
        <a:srgbClr val="0541F0"/>
      </a:accent4>
      <a:accent5>
        <a:srgbClr val="0A1E64"/>
      </a:accent5>
      <a:accent6>
        <a:srgbClr val="0A1E64"/>
      </a:accent6>
      <a:hlink>
        <a:srgbClr val="00B5E2"/>
      </a:hlink>
      <a:folHlink>
        <a:srgbClr val="E4002B"/>
      </a:folHlink>
    </a:clrScheme>
    <a:fontScheme name="Другая 3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2219</TotalTime>
  <Words>132</Words>
  <Application>Microsoft Office PowerPoint</Application>
  <PresentationFormat>Произвольный</PresentationFormat>
  <Paragraphs>64</Paragraphs>
  <Slides>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Cambria</vt:lpstr>
      <vt:lpstr>MS Mincho</vt:lpstr>
      <vt:lpstr>Tahoma</vt:lpstr>
      <vt:lpstr>Times New Roman</vt:lpstr>
      <vt:lpstr>Calibri</vt:lpstr>
      <vt:lpstr>Misis</vt:lpstr>
      <vt:lpstr>ＱＵＢＯＢＵＢＡ Quadratic unconstrained binary optimization solutions</vt:lpstr>
      <vt:lpstr>Физические основы квантового отжига</vt:lpstr>
      <vt:lpstr>ＱＵＢＯＢＵＢＡ</vt:lpstr>
      <vt:lpstr>Задача №1 Cоставление расписания </vt:lpstr>
      <vt:lpstr>Задача №2 Алгоритм решения </vt:lpstr>
      <vt:lpstr>Задача №3 Алгоритм решения 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ДД</dc:creator>
  <cp:lastModifiedBy>Пользователь Windows</cp:lastModifiedBy>
  <cp:revision>161</cp:revision>
  <dcterms:created xsi:type="dcterms:W3CDTF">2022-07-26T11:52:44Z</dcterms:created>
  <dcterms:modified xsi:type="dcterms:W3CDTF">2023-11-24T07:36:00Z</dcterms:modified>
</cp:coreProperties>
</file>